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F8BCB4-C3D7-AF3D-C76A-5EB1539950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47093C4-3289-AC83-2A58-DCF8CB6DF5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DB255E-36D4-6CB7-64AD-40C76B01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9D3562-3826-F4DF-C5AA-A1A81A24C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4B7BEE-0034-C082-163D-3F39D49D0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22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C271BA-C3A6-FF6B-F61F-CC1EDF12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3377FA6-8224-B8AF-FAB9-39EEC1BE0E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597F4C-11CC-2B68-CC6A-0D3619782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661CF0-37B2-42C9-39C7-3F3FF7B71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6E5319-3010-7935-14C4-8C5B2EE75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19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D469AFD-63A8-ECD5-DD17-5C5768A28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648C7E6-B9E9-9218-DB1F-705661D95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03BE6F-B091-7E35-02A0-9C0692581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4C29DB-5574-437C-DEFA-B74ADE755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7D166A-ABD3-6312-293E-D6A132E64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46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8A951F-43E9-3205-D510-542402AD4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D5F9CC-F6C0-4EDF-9062-F86AF8672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47BD02-2B88-8F28-D562-31802C8D0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5EB9CF-815A-9E87-BB94-7B4686C8C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7984AF-FE4C-463E-F465-D5C7417BA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74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783161-A5EA-6F85-56AE-AB0A438FC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8FAADD-7803-3F0C-967A-E5BEE2A60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8127B3-0DCB-A85D-CB3F-6A09ECE2D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ADA88C-F4DE-0DBF-FD6E-EC30D1946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8BF99F-A001-842D-8E56-FA881390E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684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114534-EACF-52C1-E7FC-11475602E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272083-D56F-213B-44C8-6ECC960A0B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53868B-7238-8CC5-E005-65CF3F59B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D37785-60F5-6B15-78EA-BD735CE08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A6CA93-CA73-8237-4AC9-97ECC5799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2210E1-D1EB-F6B4-51F8-1383E221F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77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E675FF-0D64-D8B0-C5E8-ED485D9BE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9F9636-6BAD-04CD-1B7C-756E14336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D1B4009-0738-1336-7B6C-AED1EBA007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FE026E4-BA44-652B-BF68-EE796F74B1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E0E3267-E0B3-08F1-043D-EDE11A1C8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2A62856-EFE8-ED43-7954-4137F1AC1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32395B9-D1A8-5735-05E0-77AFE5B3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1049591-887F-0F7B-53FA-3D2C58EA2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121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297333-DC65-A883-8835-BD043779C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0C1E9AF-9212-B099-F404-6F8963BEA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74E18AA-DE9D-A022-01F3-B01B8F688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D65E0B9-741D-49AB-CC7F-B89D87156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95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EDB990B-7521-C028-ED90-C92A9B60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852A2E6-7F7D-81CA-51A3-15A09E978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32D2D8-7296-432B-89DD-2DC17D6F6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78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55C37-5628-9C94-885E-3FAF7688C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7C890F-A9FA-CD9F-8645-51B192C92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4C8492E-7911-1C0E-CBE4-FC3ED7C52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072492-C5C6-8263-1E4F-A0D116B86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F33320-72BF-E8CD-438A-6294A5875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B3444C-DAA9-164D-7294-C8DC7F2F1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29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2260F1-6D65-6793-5AB1-4B46DED7F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D69DB07-1F89-AF10-05CD-33A3EA35E4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B5120E-7933-CAF0-7D21-4713081E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5CEEC6-B844-079C-B9DE-4D4B3BB02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E0B21B-2B61-A624-6863-FF5A21DD8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7D9EAF-1B8E-3649-6DFC-2B21B051E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82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494B02-4841-AC61-5A88-E8D38AD42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91DDF31-E6BF-861D-AF5F-578DFC3D3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C1D50A-2EBE-4A46-1467-52F2284F9D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9E8BB-F2D3-4DB0-8D26-CD616CA9DDE6}" type="datetimeFigureOut">
              <a:rPr lang="ru-RU" smtClean="0"/>
              <a:t>05.11.2022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9BC44A-92F7-2822-7383-8382773D70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318306-41C6-D758-C303-0983D06119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8EAE0-F19B-44A5-99B1-97C0EF33E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61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1EB3641-08F2-BFA8-2ED8-4F2B93884A4C}"/>
              </a:ext>
            </a:extLst>
          </p:cNvPr>
          <p:cNvSpPr/>
          <p:nvPr/>
        </p:nvSpPr>
        <p:spPr>
          <a:xfrm>
            <a:off x="8842248" y="1481327"/>
            <a:ext cx="3010554" cy="35161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+mj-lt"/>
                <a:ea typeface="+mj-ea"/>
                <a:cs typeface="+mj-cs"/>
              </a:rPr>
              <a:t>Сходства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+mj-lt"/>
                <a:ea typeface="+mj-ea"/>
                <a:cs typeface="+mj-cs"/>
              </a:rPr>
              <a:t>человека</a:t>
            </a:r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+mj-lt"/>
                <a:ea typeface="+mj-ea"/>
                <a:cs typeface="+mj-cs"/>
              </a:rPr>
              <a:t> и </a:t>
            </a:r>
            <a:r>
              <a:rPr lang="en-US" sz="5400" b="1" cap="none" spc="0" dirty="0" err="1">
                <a:ln w="22225">
                  <a:solidFill>
                    <a:schemeClr val="accent2"/>
                  </a:solidFill>
                  <a:prstDash val="solid"/>
                </a:ln>
                <a:effectLst/>
                <a:latin typeface="+mj-lt"/>
                <a:ea typeface="+mj-ea"/>
                <a:cs typeface="+mj-cs"/>
              </a:rPr>
              <a:t>животных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2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29D2080-AB84-AA83-D996-4D651EBA59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155" r="5587" b="-1"/>
          <a:stretch/>
        </p:blipFill>
        <p:spPr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440977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0B8AB5-CE81-CE77-B5D8-941A45C9D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0" dirty="0">
                <a:effectLst/>
                <a:latin typeface="inherit"/>
              </a:rPr>
              <a:t>  Тип Хордовые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6B1D2F-BCCD-35FD-964C-1879E779E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28" y="1530350"/>
            <a:ext cx="5917571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600" b="0" i="0" dirty="0">
                <a:effectLst/>
                <a:latin typeface="ProximaNovaMedium"/>
              </a:rPr>
              <a:t>У всех представителей этого типа во взрослом состоянии или во время зародышевого развития есть: </a:t>
            </a:r>
            <a:r>
              <a:rPr lang="ru-RU" sz="3600" b="0" i="1" dirty="0">
                <a:effectLst/>
                <a:latin typeface="ProximaNovaMedium"/>
              </a:rPr>
              <a:t>жаберные щели </a:t>
            </a:r>
            <a:r>
              <a:rPr lang="ru-RU" sz="3600" b="0" i="0" dirty="0">
                <a:effectLst/>
                <a:latin typeface="ProximaNovaMedium"/>
              </a:rPr>
              <a:t>на глотке, </a:t>
            </a:r>
            <a:r>
              <a:rPr lang="ru-RU" sz="3600" b="0" i="1" dirty="0">
                <a:effectLst/>
                <a:latin typeface="ProximaNovaMedium"/>
              </a:rPr>
              <a:t>внутренний скелет </a:t>
            </a:r>
            <a:r>
              <a:rPr lang="ru-RU" sz="3600" b="0" i="0" dirty="0">
                <a:effectLst/>
                <a:latin typeface="ProximaNovaMedium"/>
              </a:rPr>
              <a:t>в виде хорды и </a:t>
            </a:r>
            <a:r>
              <a:rPr lang="ru-RU" sz="3600" b="0" i="1" dirty="0">
                <a:effectLst/>
                <a:latin typeface="ProximaNovaMedium"/>
              </a:rPr>
              <a:t>нервная трубка</a:t>
            </a:r>
            <a:r>
              <a:rPr lang="ru-RU" sz="3600" b="0" i="0" dirty="0">
                <a:effectLst/>
                <a:latin typeface="ProximaNovaMedium"/>
              </a:rPr>
              <a:t>.</a:t>
            </a:r>
          </a:p>
          <a:p>
            <a:pPr marL="0" indent="0" algn="ctr">
              <a:buNone/>
            </a:pPr>
            <a:r>
              <a:rPr lang="ru-RU" sz="3600" b="0" i="0" dirty="0">
                <a:effectLst/>
                <a:latin typeface="ProximaNovaMedium"/>
              </a:rPr>
              <a:t> У человека эти черты присутствуют в первые недели развития.</a:t>
            </a:r>
            <a:endParaRPr lang="ru-RU" sz="3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8EFD67-9AFE-0036-7A4C-0F5FCED56C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530350"/>
            <a:ext cx="57150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646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FB208D-318D-7510-AC19-918E6CB3F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0" dirty="0">
                <a:effectLst/>
                <a:latin typeface="inherit"/>
              </a:rPr>
              <a:t>Класс Млекопитающие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2E276C-12D7-3F5F-6A77-124D9118A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505" y="1690688"/>
            <a:ext cx="10515600" cy="4774351"/>
          </a:xfrm>
        </p:spPr>
        <p:txBody>
          <a:bodyPr>
            <a:normAutofit fontScale="92500" lnSpcReduction="1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ProximaNovaMedium"/>
              </a:rPr>
              <a:t>волосяной покров;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ProximaNovaMedium"/>
              </a:rPr>
              <a:t>кожные железы;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ProximaNovaMedium"/>
              </a:rPr>
              <a:t>наружное ухо в виде ушной раковины;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ProximaNovaMedium"/>
              </a:rPr>
              <a:t>рот окружен губами;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ProximaNovaMedium"/>
              </a:rPr>
              <a:t>диафрагма — мышца между грудной  и брюшной полостями;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ProximaNovaMedium"/>
              </a:rPr>
              <a:t>4-камерное сердце;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ProximaNovaMedium"/>
              </a:rPr>
              <a:t>постоянная температура тела;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ProximaNovaMedium"/>
              </a:rPr>
              <a:t>развитие зародыша в матке;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ProximaNovaMedium"/>
              </a:rPr>
              <a:t>выкармливание детенышей молоком.</a:t>
            </a:r>
          </a:p>
          <a:p>
            <a:pPr marL="0" indent="0" algn="l" fontAlgn="base">
              <a:buNone/>
            </a:pPr>
            <a:r>
              <a:rPr lang="ru-RU" b="0" i="0" dirty="0">
                <a:solidFill>
                  <a:srgbClr val="FF0000"/>
                </a:solidFill>
                <a:effectLst/>
                <a:latin typeface="ProximaNovaMedium"/>
              </a:rPr>
              <a:t>Все эти признаки присутствуют и у человека!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0819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333BC0-B7C6-5E31-BEBA-2832C1772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0" dirty="0">
                <a:effectLst/>
                <a:latin typeface="inherit"/>
              </a:rPr>
              <a:t>Отряд приматы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0D2BEA-A741-2BFF-AB1D-80C985D5C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199" y="1434582"/>
            <a:ext cx="4683967" cy="51341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b="0" i="0" dirty="0">
                <a:effectLst/>
                <a:latin typeface="ProximaNovaMedium"/>
              </a:rPr>
              <a:t>Только у приматов, к которым относится и человек, есть </a:t>
            </a:r>
            <a:r>
              <a:rPr lang="ru-RU" sz="3600" b="0" i="1" dirty="0">
                <a:effectLst/>
                <a:latin typeface="ProximaNovaMedium"/>
              </a:rPr>
              <a:t>ногти</a:t>
            </a:r>
            <a:r>
              <a:rPr lang="ru-RU" sz="3600" b="0" i="0" dirty="0">
                <a:effectLst/>
                <a:latin typeface="ProximaNovaMedium"/>
              </a:rPr>
              <a:t> на пальцах, </a:t>
            </a:r>
            <a:r>
              <a:rPr lang="ru-RU" sz="3600" b="0" i="1" dirty="0">
                <a:effectLst/>
                <a:latin typeface="ProximaNovaMedium"/>
              </a:rPr>
              <a:t>конечности хватательного типа</a:t>
            </a:r>
            <a:r>
              <a:rPr lang="ru-RU" sz="3600" b="0" i="0" dirty="0">
                <a:effectLst/>
                <a:latin typeface="ProximaNovaMedium"/>
              </a:rPr>
              <a:t>. Каждый предмет они видят двумя глазами, такое зрение называют </a:t>
            </a:r>
            <a:r>
              <a:rPr lang="ru-RU" sz="3600" b="0" i="1" dirty="0">
                <a:effectLst/>
                <a:latin typeface="ProximaNovaMedium"/>
              </a:rPr>
              <a:t>бинокулярным</a:t>
            </a:r>
            <a:r>
              <a:rPr lang="ru-RU" sz="3600" b="0" i="0" dirty="0">
                <a:effectLst/>
                <a:latin typeface="ProximaNovaMedium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Отряд Приматы - презентация онлайн">
            <a:extLst>
              <a:ext uri="{FF2B5EF4-FFF2-40B4-BE49-F238E27FC236}">
                <a16:creationId xmlns:a16="http://schemas.microsoft.com/office/drawing/2014/main" id="{B69EE798-EBC0-2CC9-C244-56DDA868D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4582"/>
            <a:ext cx="7231224" cy="5423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1499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1E967B0-3F1B-9CA9-3E6E-06E6ADC488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164"/>
          <a:stretch/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C552B7-0B71-0E20-D681-9D16165C9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9673" y="267145"/>
            <a:ext cx="3822189" cy="1899912"/>
          </a:xfrm>
        </p:spPr>
        <p:txBody>
          <a:bodyPr>
            <a:normAutofit/>
          </a:bodyPr>
          <a:lstStyle/>
          <a:p>
            <a:pPr algn="ctr"/>
            <a:r>
              <a:rPr lang="ru-RU" sz="4000" b="1" i="0" dirty="0">
                <a:effectLst/>
                <a:latin typeface="inherit"/>
              </a:rPr>
              <a:t>Семейство узконосые обезьяны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E531B7-CC24-A590-4D53-52FBED30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8675" y="2819563"/>
            <a:ext cx="4290276" cy="374276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3600" b="0" i="0" dirty="0">
                <a:effectLst/>
                <a:latin typeface="ProximaNovaMedium"/>
              </a:rPr>
              <a:t>Их еще называют человекообразными. Что роднит человека с ними? Наличие мимических мышц, четырех групп крови, общие заболевания.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898995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157</Words>
  <Application>Microsoft Office PowerPoint</Application>
  <PresentationFormat>Широкоэкранный</PresentationFormat>
  <Paragraphs>19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inherit</vt:lpstr>
      <vt:lpstr>ProximaNovaMedium</vt:lpstr>
      <vt:lpstr>Rockwell</vt:lpstr>
      <vt:lpstr>Тема Office</vt:lpstr>
      <vt:lpstr>Презентация PowerPoint</vt:lpstr>
      <vt:lpstr>  Тип Хордовые</vt:lpstr>
      <vt:lpstr>Класс Млекопитающие</vt:lpstr>
      <vt:lpstr>Отряд приматы</vt:lpstr>
      <vt:lpstr>Семейство узконосые обезьяны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</cp:revision>
  <dcterms:created xsi:type="dcterms:W3CDTF">2022-11-05T05:08:37Z</dcterms:created>
  <dcterms:modified xsi:type="dcterms:W3CDTF">2022-11-05T05:16:28Z</dcterms:modified>
</cp:coreProperties>
</file>