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56" r:id="rId3"/>
    <p:sldId id="262" r:id="rId4"/>
    <p:sldId id="266" r:id="rId5"/>
    <p:sldId id="265" r:id="rId6"/>
    <p:sldId id="264" r:id="rId7"/>
    <p:sldId id="268" r:id="rId8"/>
    <p:sldId id="269" r:id="rId9"/>
    <p:sldId id="270" r:id="rId10"/>
    <p:sldId id="271" r:id="rId11"/>
    <p:sldId id="272" r:id="rId12"/>
    <p:sldId id="274" r:id="rId13"/>
    <p:sldId id="277" r:id="rId14"/>
    <p:sldId id="278" r:id="rId15"/>
    <p:sldId id="287" r:id="rId16"/>
    <p:sldId id="292" r:id="rId17"/>
    <p:sldId id="293" r:id="rId18"/>
    <p:sldId id="294" r:id="rId19"/>
    <p:sldId id="296" r:id="rId20"/>
    <p:sldId id="284" r:id="rId21"/>
    <p:sldId id="303" r:id="rId22"/>
    <p:sldId id="311" r:id="rId23"/>
    <p:sldId id="257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A9A0A"/>
    <a:srgbClr val="009900"/>
    <a:srgbClr val="D8F773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87062-EFBD-4C99-8072-E5E71BEE5170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AF388-92F6-4395-BF4E-586BD1E03C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B8DF-D450-40A8-A1B8-8936E5B8FA0A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064CF-B959-4200-A06A-E63AC9D5A8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B9B60-BFF9-4405-9538-74534AF9ECC8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CB1DF-6CA8-4B1D-99B8-BFCFD1474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65527-7D25-445A-8B86-6D0849A98589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B9F0C-FA91-4919-87FA-5284D46A9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3A1D-AF64-46CD-84EA-5CB9ED3E70A3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6803B-DA07-4AAC-A25D-3E487302C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E4943-743F-43AA-B9B2-F0D16A6D3A48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3C438-08AA-46B8-AF44-0BC265A3D2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46342-78A7-4052-A1F9-94A151F9019B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BBD94-E72B-4171-AD30-149187C4F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5021B-1435-4855-A727-89202ED57913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7C03B-F315-43BE-AEBE-6756451EF0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4CFA0-4BCC-404D-A65F-0B6221289819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56397-30B3-4EE8-B220-2EE3A6CBD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BBDF0-9FCD-45B1-BCEA-18F080CB6499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D771-32FD-490C-AA9E-86712599B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01D7-6A48-442A-A6AE-ACFD72B554DE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43CC8-3769-48AD-89EC-DC58E40EB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/>
            </a:gs>
            <a:gs pos="50000">
              <a:srgbClr val="9CB86E"/>
            </a:gs>
            <a:gs pos="50000">
              <a:srgbClr val="9CB86E"/>
            </a:gs>
            <a:gs pos="50000">
              <a:srgbClr val="9CB86E"/>
            </a:gs>
            <a:gs pos="50000">
              <a:srgbClr val="9CB86E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AEF7FF-732E-4F54-AA4E-D38540ECDAE4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CF9822-5293-4763-AA15-E9CC080DB3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4033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Рисунок 21" descr="Презентация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901" y="116632"/>
            <a:ext cx="8980198" cy="6624736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pic>
        <p:nvPicPr>
          <p:cNvPr id="1033" name="Рисунок 22" descr="005.jpg"/>
          <p:cNvPicPr>
            <a:picLocks noChangeAspect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5589588"/>
            <a:ext cx="1587500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Рисунок 24" descr="1230319196_kolokolchik-7.jpg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6550" y="333375"/>
            <a:ext cx="89535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ollady.ru/pic/0001/016/005.jpg" TargetMode="External"/><Relationship Id="rId2" Type="http://schemas.openxmlformats.org/officeDocument/2006/relationships/hyperlink" Target="http://i.allday.ru/uploads/posts/2008-12/1230319196_kolokolchik-7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"/>
          <a:stretch/>
        </p:blipFill>
        <p:spPr>
          <a:xfrm>
            <a:off x="226190" y="2924944"/>
            <a:ext cx="8639522" cy="3734545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251520" y="0"/>
            <a:ext cx="7772400" cy="101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000" b="1" dirty="0"/>
              <a:t>муниципальное автономное общеобразовательное учреждение «Средняя общеобразовательная школа № 21»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3275856" y="6097667"/>
            <a:ext cx="6400800" cy="5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6190" y="1010543"/>
            <a:ext cx="8229600" cy="1482353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Правила безопасного поведения на осенних каникулах</a:t>
            </a:r>
          </a:p>
        </p:txBody>
      </p:sp>
    </p:spTree>
    <p:extLst>
      <p:ext uri="{BB962C8B-B14F-4D97-AF65-F5344CB8AC3E}">
        <p14:creationId xmlns:p14="http://schemas.microsoft.com/office/powerpoint/2010/main" val="3621109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11"/>
          <p:cNvSpPr>
            <a:spLocks noChangeArrowheads="1"/>
          </p:cNvSpPr>
          <p:nvPr/>
        </p:nvSpPr>
        <p:spPr bwMode="auto">
          <a:xfrm>
            <a:off x="185982" y="2338311"/>
            <a:ext cx="87852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/>
              <a:t>1. Если на улице кто-то идёт и бежит за тобой, а до дома далеко, беги в ближайшее людное место: к магазину, автобусной остановке. </a:t>
            </a:r>
            <a:br>
              <a:rPr lang="ru-RU" altLang="ru-RU" sz="2000" dirty="0"/>
            </a:br>
            <a:r>
              <a:rPr lang="ru-RU" altLang="ru-RU" sz="2000" dirty="0"/>
              <a:t>2. Если незнакомые взрослые пытаются увести тебя силой, сопротивляйся, кричи, зови на помощь: "Помогите! Меня уводит незнакомый человек!" </a:t>
            </a:r>
            <a:br>
              <a:rPr lang="ru-RU" altLang="ru-RU" sz="2000" dirty="0"/>
            </a:br>
            <a:endParaRPr lang="ru-RU" altLang="ru-RU" sz="2000" dirty="0"/>
          </a:p>
        </p:txBody>
      </p:sp>
      <p:pic>
        <p:nvPicPr>
          <p:cNvPr id="15364" name="Picture 9" descr="{EDDFE3E9-B47A-448B-B6A5-4FE76C04ED3B}"/>
          <p:cNvPicPr>
            <a:picLocks noChangeAspect="1" noChangeArrowheads="1"/>
          </p:cNvPicPr>
          <p:nvPr/>
        </p:nvPicPr>
        <p:blipFill>
          <a:blip r:embed="rId2">
            <a:lum bright="-18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52614"/>
            <a:ext cx="2454866" cy="2431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7" descr="{2F0AB1B0-3832-4387-B119-F43CCEF34B71}"/>
          <p:cNvPicPr>
            <a:picLocks noChangeAspect="1" noChangeArrowheads="1"/>
          </p:cNvPicPr>
          <p:nvPr/>
        </p:nvPicPr>
        <p:blipFill>
          <a:blip r:embed="rId3">
            <a:lum bright="-18000"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228" y="4074201"/>
            <a:ext cx="2376264" cy="2434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548680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Правила </a:t>
            </a:r>
          </a:p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личной безопасности на улице</a:t>
            </a:r>
          </a:p>
        </p:txBody>
      </p:sp>
    </p:spTree>
    <p:extLst>
      <p:ext uri="{BB962C8B-B14F-4D97-AF65-F5344CB8AC3E}">
        <p14:creationId xmlns:p14="http://schemas.microsoft.com/office/powerpoint/2010/main" val="342310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251520" y="1628800"/>
            <a:ext cx="8173219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/>
              <a:t>3. Не соглашай ни на какие предложения незнакомых взрослых. </a:t>
            </a:r>
            <a:br>
              <a:rPr lang="ru-RU" altLang="ru-RU" sz="2000" dirty="0"/>
            </a:br>
            <a:r>
              <a:rPr lang="ru-RU" altLang="ru-RU" sz="2000" dirty="0"/>
              <a:t>4. Никуда не ходи с незнакомыми взрослыми и не садись с ними в машину. </a:t>
            </a:r>
          </a:p>
          <a:p>
            <a:pPr eaLnBrk="1" hangingPunct="1"/>
            <a:r>
              <a:rPr lang="ru-RU" altLang="ru-RU" sz="2000" dirty="0"/>
              <a:t>5. Никогда не хвастайся тем, что у твоих родных много денег. </a:t>
            </a:r>
            <a:br>
              <a:rPr lang="ru-RU" altLang="ru-RU" sz="2000" dirty="0"/>
            </a:br>
            <a:r>
              <a:rPr lang="ru-RU" altLang="ru-RU" sz="2000" dirty="0"/>
              <a:t>6. Не приглашай домой незнакомых ребят, если дома нет никого из взрослых. </a:t>
            </a:r>
          </a:p>
          <a:p>
            <a:pPr eaLnBrk="1" hangingPunct="1"/>
            <a:r>
              <a:rPr lang="ru-RU" altLang="ru-RU" sz="2000" dirty="0"/>
              <a:t>7. Не играй вблизи зданий, с крыш которых свисает снег и лёд.</a:t>
            </a:r>
            <a:br>
              <a:rPr lang="ru-RU" altLang="ru-RU" sz="2000" dirty="0"/>
            </a:br>
            <a:r>
              <a:rPr lang="ru-RU" altLang="ru-RU" sz="2000" dirty="0"/>
              <a:t>8. Запрещается находиться на улице без сопровождения взрослых после 22.00 часов.</a:t>
            </a:r>
          </a:p>
          <a:p>
            <a:pPr eaLnBrk="1" hangingPunct="1"/>
            <a:endParaRPr lang="ru-RU" altLang="ru-RU" sz="2000" dirty="0"/>
          </a:p>
          <a:p>
            <a:pPr eaLnBrk="1" hangingPunct="1"/>
            <a:endParaRPr lang="ru-RU" altLang="ru-RU" sz="2000" dirty="0"/>
          </a:p>
        </p:txBody>
      </p:sp>
      <p:pic>
        <p:nvPicPr>
          <p:cNvPr id="16387" name="Picture 2" descr="C:\Documents and Settings\олечка\Рабочий стол\0007-008-Mery-predostorozhnosti-dlja-devushek-Ne-provotsirovat-muzhchinu-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493597"/>
            <a:ext cx="2304256" cy="1831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2" descr="C:\Documents and Settings\олечка\Рабочий стол\0006-006-Bezopasnoe-povedenie-na-ulitse-Pravilnaja-otsenka-obstanovki-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076" y="4291940"/>
            <a:ext cx="2026372" cy="2197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65721" y="424625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Правила </a:t>
            </a:r>
          </a:p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личной безопасности на улице</a:t>
            </a:r>
          </a:p>
        </p:txBody>
      </p:sp>
    </p:spTree>
    <p:extLst>
      <p:ext uri="{BB962C8B-B14F-4D97-AF65-F5344CB8AC3E}">
        <p14:creationId xmlns:p14="http://schemas.microsoft.com/office/powerpoint/2010/main" val="957161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47637" y="1893736"/>
            <a:ext cx="8920163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/>
              <a:t>1. Проходи по тротуару только с правой стороны. Если нет тротуара, иди по левому краю дороги, навстречу движению транспорта. </a:t>
            </a:r>
            <a:br>
              <a:rPr lang="ru-RU" altLang="ru-RU" sz="2000" dirty="0"/>
            </a:br>
            <a:r>
              <a:rPr lang="ru-RU" altLang="ru-RU" sz="2000" dirty="0"/>
              <a:t>2. Когда переходишь дорогу, смотри сначала налево, потом на право. </a:t>
            </a:r>
            <a:br>
              <a:rPr lang="ru-RU" altLang="ru-RU" sz="2000" dirty="0"/>
            </a:br>
            <a:r>
              <a:rPr lang="ru-RU" altLang="ru-RU" sz="2000" dirty="0"/>
              <a:t>3. Если нет светофора, переходи дорогу на перекрёстке. </a:t>
            </a:r>
            <a:br>
              <a:rPr lang="ru-RU" altLang="ru-RU" sz="2000" dirty="0"/>
            </a:br>
            <a:r>
              <a:rPr lang="ru-RU" altLang="ru-RU" sz="2000" dirty="0"/>
              <a:t>4. Не переходи дорогу перед близко идущим транспортом. </a:t>
            </a:r>
            <a:br>
              <a:rPr lang="ru-RU" altLang="ru-RU" sz="2000" dirty="0"/>
            </a:br>
            <a:r>
              <a:rPr lang="ru-RU" altLang="ru-RU" sz="2000" dirty="0"/>
              <a:t>5. На проезжей части игры строго запрещены. </a:t>
            </a:r>
            <a:br>
              <a:rPr lang="ru-RU" altLang="ru-RU" sz="2000" dirty="0"/>
            </a:br>
            <a:r>
              <a:rPr lang="ru-RU" altLang="ru-RU" sz="2000" dirty="0"/>
              <a:t>6. Не выезжай на проезжую часть на велосипеде.</a:t>
            </a:r>
          </a:p>
        </p:txBody>
      </p:sp>
      <p:pic>
        <p:nvPicPr>
          <p:cNvPr id="18436" name="Picture 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237608"/>
            <a:ext cx="3025031" cy="2124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6" descr="9618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077072"/>
            <a:ext cx="3095897" cy="2284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1600" y="332656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Правила </a:t>
            </a:r>
          </a:p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дорожного движения</a:t>
            </a:r>
          </a:p>
        </p:txBody>
      </p:sp>
    </p:spTree>
    <p:extLst>
      <p:ext uri="{BB962C8B-B14F-4D97-AF65-F5344CB8AC3E}">
        <p14:creationId xmlns:p14="http://schemas.microsoft.com/office/powerpoint/2010/main" val="130107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3517374" y="1114743"/>
            <a:ext cx="5148263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/>
              <a:t>Запрещается: </a:t>
            </a:r>
          </a:p>
          <a:p>
            <a:pPr eaLnBrk="1" hangingPunct="1"/>
            <a:br>
              <a:rPr lang="ru-RU" altLang="ru-RU" sz="2000" dirty="0"/>
            </a:br>
            <a:r>
              <a:rPr lang="ru-RU" altLang="ru-RU" sz="2000" dirty="0"/>
              <a:t>1.Бросать горящие спички, окурки в помещениях. </a:t>
            </a:r>
            <a:br>
              <a:rPr lang="ru-RU" altLang="ru-RU" sz="2000" dirty="0"/>
            </a:br>
            <a:r>
              <a:rPr lang="ru-RU" altLang="ru-RU" sz="2000" dirty="0"/>
              <a:t>2.Небрежно, беспечно обращаться огнём. </a:t>
            </a:r>
            <a:br>
              <a:rPr lang="ru-RU" altLang="ru-RU" sz="2000" dirty="0"/>
            </a:br>
            <a:r>
              <a:rPr lang="ru-RU" altLang="ru-RU" sz="2000" dirty="0"/>
              <a:t>3.Включать в одну розетку большое количество потребителей тока. </a:t>
            </a:r>
            <a:br>
              <a:rPr lang="ru-RU" altLang="ru-RU" sz="2000" dirty="0"/>
            </a:br>
            <a:r>
              <a:rPr lang="ru-RU" altLang="ru-RU" sz="2000" dirty="0"/>
              <a:t>4.Использовать неисправную аппаратуру и приборы. </a:t>
            </a:r>
            <a:br>
              <a:rPr lang="ru-RU" altLang="ru-RU" sz="2000" dirty="0"/>
            </a:br>
            <a:r>
              <a:rPr lang="ru-RU" altLang="ru-RU" sz="2000" dirty="0"/>
              <a:t>5.Пользоваться повреждёнными розетками. </a:t>
            </a:r>
            <a:br>
              <a:rPr lang="ru-RU" altLang="ru-RU" sz="2000" dirty="0"/>
            </a:br>
            <a:r>
              <a:rPr lang="ru-RU" altLang="ru-RU" sz="2000" dirty="0"/>
              <a:t>6.Пользоваться электрошнурами и проводами с нарушенной изоляцией. </a:t>
            </a:r>
            <a:br>
              <a:rPr lang="ru-RU" altLang="ru-RU" sz="2000" dirty="0"/>
            </a:br>
            <a:r>
              <a:rPr lang="ru-RU" altLang="ru-RU" sz="2000" dirty="0"/>
              <a:t>7.Самим чинить и разбирать электроприборы. </a:t>
            </a:r>
            <a:br>
              <a:rPr lang="ru-RU" altLang="ru-RU" sz="2000" dirty="0"/>
            </a:br>
            <a:endParaRPr lang="ru-RU" altLang="ru-RU" sz="2000" dirty="0"/>
          </a:p>
        </p:txBody>
      </p:sp>
      <p:pic>
        <p:nvPicPr>
          <p:cNvPr id="21508" name="Picture 2" descr="C:\Documents and Settings\олечка\Рабочий стол\f819e685ec6556c895adbfb5dc61b9dd7a41084b.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36" y="1631915"/>
            <a:ext cx="2852562" cy="396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6751" y="332656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Правила пожарной 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4202866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3350878" y="1582046"/>
            <a:ext cx="4824413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dirty="0"/>
              <a:t>В случае пожара:</a:t>
            </a:r>
          </a:p>
          <a:p>
            <a:pPr eaLnBrk="1" hangingPunct="1"/>
            <a:endParaRPr lang="ru-RU" altLang="ru-RU" sz="2000" b="1" dirty="0"/>
          </a:p>
          <a:p>
            <a:pPr eaLnBrk="1" hangingPunct="1"/>
            <a:r>
              <a:rPr lang="ru-RU" altLang="ru-RU" sz="2000" dirty="0"/>
              <a:t>1.Вызвать пожарную охрану. </a:t>
            </a:r>
            <a:br>
              <a:rPr lang="ru-RU" altLang="ru-RU" sz="2000" dirty="0"/>
            </a:br>
            <a:r>
              <a:rPr lang="ru-RU" altLang="ru-RU" sz="2000" dirty="0"/>
              <a:t>2.Подавать сигнал тревоги. </a:t>
            </a:r>
            <a:br>
              <a:rPr lang="ru-RU" altLang="ru-RU" sz="2000" dirty="0"/>
            </a:br>
            <a:r>
              <a:rPr lang="ru-RU" altLang="ru-RU" sz="2000" dirty="0"/>
              <a:t>3.Встречать пожарных и сообщать им об очаге пожара. </a:t>
            </a:r>
            <a:br>
              <a:rPr lang="ru-RU" altLang="ru-RU" sz="2000" dirty="0"/>
            </a:br>
            <a:r>
              <a:rPr lang="ru-RU" altLang="ru-RU" sz="2000" dirty="0"/>
              <a:t>4.Кричать и звать на помощь взрослых. </a:t>
            </a:r>
            <a:br>
              <a:rPr lang="ru-RU" altLang="ru-RU" sz="2000" dirty="0"/>
            </a:br>
            <a:r>
              <a:rPr lang="ru-RU" altLang="ru-RU" sz="2000" dirty="0"/>
              <a:t>5.Двигаться ползком или пригнувшись, если помещение сильно задымлено. </a:t>
            </a:r>
            <a:br>
              <a:rPr lang="ru-RU" altLang="ru-RU" sz="2000" dirty="0"/>
            </a:br>
            <a:r>
              <a:rPr lang="ru-RU" altLang="ru-RU" sz="2000" dirty="0"/>
              <a:t>6.Выйти из горящего помещения. </a:t>
            </a:r>
            <a:br>
              <a:rPr lang="ru-RU" altLang="ru-RU" sz="2000" dirty="0"/>
            </a:br>
            <a:r>
              <a:rPr lang="ru-RU" altLang="ru-RU" sz="2000" dirty="0"/>
              <a:t>7.Набросить покрывало на пострадавшего.</a:t>
            </a:r>
          </a:p>
        </p:txBody>
      </p:sp>
      <p:pic>
        <p:nvPicPr>
          <p:cNvPr id="22531" name="Picture 2" descr="C:\Documents and Settings\олечка\Рабочий стол\38f7ab4e04d0609942e56c69f304c19a2786192b.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2692429" cy="374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2061319"/>
            <a:ext cx="1296144" cy="136791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569916" y="2420888"/>
            <a:ext cx="1523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101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64779" y="5071751"/>
            <a:ext cx="432048" cy="2160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43874" y="5007987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101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5576" y="548680"/>
            <a:ext cx="7419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Правила пожарной 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2152708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03300"/>
                </a:solidFill>
              </a:rPr>
              <a:t>Правила безопасности </a:t>
            </a:r>
            <a:br>
              <a:rPr lang="ru-RU" sz="3600" b="1" dirty="0">
                <a:solidFill>
                  <a:srgbClr val="003300"/>
                </a:solidFill>
              </a:rPr>
            </a:br>
            <a:r>
              <a:rPr lang="ru-RU" sz="3600" b="1" dirty="0">
                <a:solidFill>
                  <a:srgbClr val="003300"/>
                </a:solidFill>
              </a:rPr>
              <a:t>при обращении с животными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7632848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Не стоит пристально смотреть в глаза собаке и улыбаться. В переводе с «собачьего» это значит «показывать зубы», или говорить, что вы сильнее.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Нельзя показывать свой страх и волнение. Собака может почувствовать это и повести себя агрессивно.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Нельзя убегать от собаки. Этим вы приглашаете собаку поохотиться за убегающей дичью.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Не кормите чужих собак и не трогайте собаку во время еды или сна.</a:t>
            </a:r>
          </a:p>
          <a:p>
            <a:pPr lvl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black"/>
                </a:solidFill>
                <a:cs typeface="Arial" charset="0"/>
              </a:rPr>
              <a:t>Не трогайте щенков, если рядом их мать и не отбирайте то, с чем собака играет.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000" dirty="0"/>
          </a:p>
          <a:p>
            <a:endParaRPr lang="ru-RU" sz="2000" dirty="0"/>
          </a:p>
        </p:txBody>
      </p:sp>
      <p:pic>
        <p:nvPicPr>
          <p:cNvPr id="4" name="Picture 7" descr="linka-i-drugije-njeprijatnosti-britanskoj-koshki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725144"/>
            <a:ext cx="279301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658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03300"/>
                </a:solidFill>
              </a:rPr>
              <a:t>Правила безопасности </a:t>
            </a:r>
            <a:br>
              <a:rPr lang="ru-RU" sz="3600" b="1" dirty="0">
                <a:solidFill>
                  <a:srgbClr val="003300"/>
                </a:solidFill>
              </a:rPr>
            </a:br>
            <a:r>
              <a:rPr lang="ru-RU" sz="3600" b="1" dirty="0">
                <a:solidFill>
                  <a:srgbClr val="003300"/>
                </a:solidFill>
              </a:rPr>
              <a:t>при обращении с животными</a:t>
            </a:r>
          </a:p>
        </p:txBody>
      </p:sp>
      <p:pic>
        <p:nvPicPr>
          <p:cNvPr id="5" name="Picture 7" descr="klesch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087189"/>
            <a:ext cx="3312368" cy="2840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51762_image_large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924944"/>
            <a:ext cx="2664296" cy="3164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92435" y="1556792"/>
            <a:ext cx="792088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r>
              <a:rPr lang="ru-RU" sz="2000" dirty="0">
                <a:latin typeface="+mn-lt"/>
              </a:rPr>
              <a:t>Животные могут распространять такие болезни, как бешенство, лишай, чума, тиф и др.</a:t>
            </a:r>
          </a:p>
        </p:txBody>
      </p:sp>
    </p:spTree>
    <p:extLst>
      <p:ext uri="{BB962C8B-B14F-4D97-AF65-F5344CB8AC3E}">
        <p14:creationId xmlns:p14="http://schemas.microsoft.com/office/powerpoint/2010/main" val="3703291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229600" cy="2016224"/>
          </a:xfrm>
        </p:spPr>
        <p:txBody>
          <a:bodyPr/>
          <a:lstStyle/>
          <a:p>
            <a:r>
              <a:rPr lang="ru-RU" sz="3600" b="1" dirty="0">
                <a:solidFill>
                  <a:srgbClr val="003300"/>
                </a:solidFill>
              </a:rPr>
              <a:t>Правила обращения</a:t>
            </a:r>
            <a:br>
              <a:rPr lang="ru-RU" sz="3600" b="1" dirty="0">
                <a:solidFill>
                  <a:srgbClr val="003300"/>
                </a:solidFill>
              </a:rPr>
            </a:br>
            <a:r>
              <a:rPr lang="ru-RU" sz="3600" b="1" dirty="0">
                <a:solidFill>
                  <a:srgbClr val="003300"/>
                </a:solidFill>
              </a:rPr>
              <a:t> с колющими и режущими </a:t>
            </a:r>
            <a:br>
              <a:rPr lang="ru-RU" sz="3600" b="1" dirty="0">
                <a:solidFill>
                  <a:srgbClr val="003300"/>
                </a:solidFill>
              </a:rPr>
            </a:br>
            <a:r>
              <a:rPr lang="ru-RU" sz="3600" b="1" dirty="0">
                <a:solidFill>
                  <a:srgbClr val="003300"/>
                </a:solidFill>
              </a:rPr>
              <a:t>предметами</a:t>
            </a: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20887"/>
            <a:ext cx="4104456" cy="40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1726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29600" cy="1143000"/>
          </a:xfrm>
        </p:spPr>
        <p:txBody>
          <a:bodyPr/>
          <a:lstStyle/>
          <a:p>
            <a:r>
              <a:rPr lang="ru-RU" sz="3600" b="1" dirty="0">
                <a:solidFill>
                  <a:srgbClr val="003300"/>
                </a:solidFill>
              </a:rPr>
              <a:t>Правила поведения </a:t>
            </a:r>
            <a:br>
              <a:rPr lang="ru-RU" sz="3600" b="1" dirty="0">
                <a:solidFill>
                  <a:srgbClr val="003300"/>
                </a:solidFill>
              </a:rPr>
            </a:br>
            <a:r>
              <a:rPr lang="ru-RU" sz="3600" b="1" dirty="0">
                <a:solidFill>
                  <a:srgbClr val="003300"/>
                </a:solidFill>
              </a:rPr>
              <a:t>с взрывоопасными предметами</a:t>
            </a:r>
          </a:p>
        </p:txBody>
      </p:sp>
      <p:pic>
        <p:nvPicPr>
          <p:cNvPr id="23556" name="Picture 4" descr="Картинки по запросу взрывоопасные предмет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76872"/>
            <a:ext cx="364840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2"/>
            <a:ext cx="3002679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793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395536" y="1196752"/>
            <a:ext cx="5544616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dirty="0"/>
              <a:t>Непрерывная продолжительность работы на компьютере не должна превышать</a:t>
            </a:r>
            <a:r>
              <a:rPr lang="en-US" altLang="ru-RU" sz="2000" dirty="0"/>
              <a:t>: </a:t>
            </a:r>
            <a:endParaRPr lang="ru-RU" altLang="ru-RU" sz="2000" dirty="0"/>
          </a:p>
          <a:p>
            <a:pPr eaLnBrk="1" hangingPunct="1"/>
            <a:endParaRPr lang="en-US" altLang="ru-RU" sz="2000" dirty="0"/>
          </a:p>
          <a:p>
            <a:pPr eaLnBrk="1" hangingPunct="1"/>
            <a:r>
              <a:rPr lang="ru-RU" altLang="ru-RU" sz="2000" dirty="0"/>
              <a:t>Ученикам </a:t>
            </a:r>
            <a:r>
              <a:rPr lang="ru-RU" altLang="ru-RU" sz="2000" b="1" dirty="0"/>
              <a:t>со 2-го по 5-й класс – по 15 мин</a:t>
            </a:r>
          </a:p>
          <a:p>
            <a:pPr eaLnBrk="1" hangingPunct="1"/>
            <a:r>
              <a:rPr lang="en-US" altLang="ru-RU" sz="2000" b="1" dirty="0"/>
              <a:t>	    </a:t>
            </a:r>
            <a:r>
              <a:rPr lang="en-US" altLang="ru-RU" sz="2000" dirty="0"/>
              <a:t>	</a:t>
            </a:r>
            <a:endParaRPr lang="ru-RU" altLang="ru-RU" sz="2000" dirty="0"/>
          </a:p>
          <a:p>
            <a:pPr eaLnBrk="1" hangingPunct="1"/>
            <a:r>
              <a:rPr lang="ru-RU" altLang="ru-RU" sz="2000" dirty="0"/>
              <a:t>Потом обязательно нужно делать перерыв и гимнастику для глаз: поморгать, повращать зрачками, посмотреть вдаль.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560" y="383443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Правила работы за компьютером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087532"/>
            <a:ext cx="2847417" cy="334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215" y="3776483"/>
            <a:ext cx="2460829" cy="2460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619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410217"/>
            <a:ext cx="831641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Техника безопасности </a:t>
            </a:r>
          </a:p>
          <a:p>
            <a:pPr algn="ctr">
              <a:defRPr/>
            </a:pPr>
            <a:r>
              <a:rPr lang="ru-RU" sz="40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правила поведения во время осенних каникул</a:t>
            </a:r>
          </a:p>
          <a:p>
            <a:pPr algn="ctr"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028" name="Picture 4" descr="Картинки по запросу поздравление с осенними каникул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64579"/>
            <a:ext cx="5875853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323528" y="548680"/>
            <a:ext cx="7574077" cy="3613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marL="0" indent="0" algn="ctr" eaLnBrk="1" hangingPunct="1">
              <a:buNone/>
            </a:pPr>
            <a:r>
              <a:rPr lang="ru-RU" altLang="ru-RU" b="1" i="1" dirty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Правила эти помни всегда,</a:t>
            </a:r>
          </a:p>
          <a:p>
            <a:pPr marL="0" indent="0" algn="ctr" eaLnBrk="1" hangingPunct="1">
              <a:buNone/>
            </a:pPr>
            <a:r>
              <a:rPr lang="ru-RU" altLang="ru-RU" b="1" i="1" dirty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Чтоб не случилась </a:t>
            </a:r>
          </a:p>
          <a:p>
            <a:pPr marL="0" indent="0" algn="ctr" eaLnBrk="1" hangingPunct="1">
              <a:buNone/>
            </a:pPr>
            <a:r>
              <a:rPr lang="ru-RU" altLang="ru-RU" b="1" i="1" dirty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с тобою беда.</a:t>
            </a:r>
          </a:p>
          <a:p>
            <a:pPr marL="0" indent="0" algn="ctr" eaLnBrk="1" hangingPunct="1">
              <a:buNone/>
            </a:pPr>
            <a:r>
              <a:rPr lang="ru-RU" altLang="ru-RU" b="1" i="1" dirty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Помни, жизнь всего одна,</a:t>
            </a:r>
          </a:p>
          <a:p>
            <a:pPr marL="0" indent="0" algn="ctr" eaLnBrk="1" hangingPunct="1">
              <a:buNone/>
            </a:pPr>
            <a:r>
              <a:rPr lang="ru-RU" altLang="ru-RU" b="1" i="1" dirty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Больше всех она важна.</a:t>
            </a:r>
          </a:p>
          <a:p>
            <a:pPr eaLnBrk="1" hangingPunct="1"/>
            <a:endParaRPr lang="ru-RU" altLang="ru-RU" sz="3600" b="1" dirty="0">
              <a:solidFill>
                <a:srgbClr val="003300"/>
              </a:solidFill>
              <a:latin typeface="Arial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715641"/>
            <a:ext cx="4030588" cy="2685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653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1916832"/>
            <a:ext cx="3312368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Осень позолотой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Листья покрывает,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Осенние каникулы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В школе наступают.</a:t>
            </a:r>
          </a:p>
          <a:p>
            <a:pPr marL="0" indent="0">
              <a:buNone/>
            </a:pPr>
            <a:endParaRPr lang="ru-RU" sz="2000" b="1" dirty="0">
              <a:solidFill>
                <a:srgbClr val="0033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После первой четверти —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Это передышка,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Чтоб слегка расслабились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Девчонки и мальчишки.</a:t>
            </a:r>
          </a:p>
          <a:p>
            <a:pPr marL="0" indent="0">
              <a:buNone/>
            </a:pPr>
            <a:endParaRPr lang="ru-RU" sz="2000" b="1" dirty="0">
              <a:solidFill>
                <a:srgbClr val="00330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Весело желаю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Вам их провести,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Чтоб с новыми силами</a:t>
            </a:r>
            <a:b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</a:br>
            <a:r>
              <a:rPr lang="ru-RU" sz="2000" b="1" dirty="0">
                <a:solidFill>
                  <a:srgbClr val="003300"/>
                </a:solidFill>
                <a:latin typeface="Monotype Corsiva" panose="03010101010201010101" pitchFamily="66" charset="0"/>
              </a:rPr>
              <a:t>В школу вновь прийти.</a:t>
            </a:r>
          </a:p>
          <a:p>
            <a:endParaRPr lang="ru-RU" sz="2000" b="1" dirty="0">
              <a:solidFill>
                <a:srgbClr val="0033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648"/>
            <a:ext cx="5760640" cy="1540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Картинки по запросу поздравление с осенними каникулам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38544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661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Картинки по запросу хороших канику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24744"/>
            <a:ext cx="6810609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463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Интернет-ресурсы: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>
                <a:latin typeface="Monotype Corsiva" pitchFamily="66" charset="0"/>
              </a:rPr>
              <a:t>Колокольчики </a:t>
            </a:r>
            <a:r>
              <a:rPr lang="en-US">
                <a:latin typeface="Monotype Corsiva" pitchFamily="66" charset="0"/>
                <a:hlinkClick r:id="rId2"/>
              </a:rPr>
              <a:t>http://i.allday.ru/uploads/posts/2008-12/1230319196_kolokolchik-7.jpg</a:t>
            </a:r>
            <a:endParaRPr lang="ru-RU">
              <a:latin typeface="Monotype Corsiva" pitchFamily="66" charset="0"/>
            </a:endParaRPr>
          </a:p>
          <a:p>
            <a:pPr>
              <a:buFont typeface="Arial" charset="0"/>
              <a:buNone/>
            </a:pPr>
            <a:r>
              <a:rPr lang="ru-RU">
                <a:latin typeface="Monotype Corsiva" pitchFamily="66" charset="0"/>
              </a:rPr>
              <a:t>Портфель с листочком </a:t>
            </a:r>
            <a:r>
              <a:rPr lang="en-US">
                <a:latin typeface="Monotype Corsiva" pitchFamily="66" charset="0"/>
                <a:hlinkClick r:id="rId3"/>
              </a:rPr>
              <a:t>http://www.coollady.ru/pic/0001/016/005.jpg</a:t>
            </a:r>
            <a:endParaRPr lang="ru-RU">
              <a:latin typeface="Monotype Corsiva" pitchFamily="66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789040"/>
            <a:ext cx="4272136" cy="275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0"/>
          <p:cNvSpPr>
            <a:spLocks noChangeArrowheads="1"/>
          </p:cNvSpPr>
          <p:nvPr/>
        </p:nvSpPr>
        <p:spPr bwMode="auto">
          <a:xfrm>
            <a:off x="395288" y="1196975"/>
            <a:ext cx="82391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/>
              <a:t>1. Открывать дверь можно только хорошо знакомому человеку. </a:t>
            </a:r>
            <a:br>
              <a:rPr lang="ru-RU" altLang="ru-RU" sz="2000"/>
            </a:br>
            <a:r>
              <a:rPr lang="ru-RU" altLang="ru-RU" sz="2000"/>
              <a:t>2. Не оставляй ключ от квартиры в "надежном месте" </a:t>
            </a:r>
            <a:br>
              <a:rPr lang="ru-RU" altLang="ru-RU" sz="2000"/>
            </a:br>
            <a:r>
              <a:rPr lang="ru-RU" altLang="ru-RU" sz="2000"/>
              <a:t>3. Не вешай ключ на шнурке себе на шею. </a:t>
            </a:r>
            <a:br>
              <a:rPr lang="ru-RU" altLang="ru-RU" sz="2000"/>
            </a:br>
            <a:r>
              <a:rPr lang="ru-RU" altLang="ru-RU" sz="2000"/>
              <a:t>4. Если ты потерял ключ - немедленно сообщи об этом родителям.</a:t>
            </a:r>
            <a:r>
              <a:rPr lang="ru-RU" altLang="ru-RU"/>
              <a:t> </a:t>
            </a:r>
          </a:p>
        </p:txBody>
      </p:sp>
      <p:pic>
        <p:nvPicPr>
          <p:cNvPr id="8196" name="Picture 11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81300"/>
            <a:ext cx="250825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570034" y="2579389"/>
            <a:ext cx="4536454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Если позвонил звонок,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Посмотри сперва в глазок,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В гости кто пришёл, узнай,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Но чужим – не открывай!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Если нет глазка, тогда</a:t>
            </a:r>
            <a:r>
              <a:rPr lang="en-US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«Кто же там</a:t>
            </a:r>
            <a:r>
              <a:rPr lang="en-US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</a:t>
            </a: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» - спроси всегда,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А не станут отвечать –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Дверь не надо открывать!</a:t>
            </a:r>
          </a:p>
          <a:p>
            <a:pPr>
              <a:spcBef>
                <a:spcPct val="50000"/>
              </a:spcBef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22438" y="404664"/>
            <a:ext cx="5297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282066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9" y="1147210"/>
            <a:ext cx="2644757" cy="42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140200" y="1916832"/>
            <a:ext cx="424815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На балконе – так и знай!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Ты на стулья не вставай,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На перила не взбирайся,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Низко не перегибайся –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Это может быть опасно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Падать сверху так ужасно!!!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404664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384097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83" y="1196753"/>
            <a:ext cx="316725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702170" y="1844824"/>
            <a:ext cx="5003800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Если ты газ зажигать не умеешь,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Не подходи, иль потом пожалеешь…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Очень опасно к плите приближаться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Может она загореться, взорваться…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Мама сама всё согреет и сварит,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Суп приготовит и чайник поставит.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Ты же, малыш, не спеши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 </a:t>
            </a: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подрастёшь –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Спичкой конфорку ты сам подожжёшь!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404664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206213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39952" y="1052736"/>
            <a:ext cx="4176464" cy="55451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400" b="1" dirty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/>
              <a:t>Пилюли и таблетки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/>
              <a:t>Нельзя тайком глотать!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/>
              <a:t>Об этом наши детки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/>
              <a:t>Обязаны узнать.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400" b="1" dirty="0"/>
              <a:t>		Вот если заболеете,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400" b="1" dirty="0"/>
              <a:t>		Врача вам позовут,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400" b="1" dirty="0"/>
              <a:t>		То взрослые таблетку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400" b="1" dirty="0"/>
              <a:t>		Вам сами принесут.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endParaRPr lang="ru-RU" sz="1600" dirty="0"/>
          </a:p>
        </p:txBody>
      </p:sp>
      <p:pic>
        <p:nvPicPr>
          <p:cNvPr id="9220" name="Picture 5" descr="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87" y="1700808"/>
            <a:ext cx="3771598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40466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196536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64" y="1340768"/>
            <a:ext cx="3457575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211960" y="2455986"/>
            <a:ext cx="4105275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Захочешь форточку открыть –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Старайся осторожней быть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На подоконник не вставай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И на стекло не нажимай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;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А вдруг не выдержит оно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И расколется окно –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Ты свалиться можешь вниз…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Зачем тебе такой сюрприз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</a:t>
            </a:r>
            <a:endParaRPr 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404664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63421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14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99642"/>
            <a:ext cx="2520528" cy="3730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635896" y="1629870"/>
            <a:ext cx="583264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Если квартира твоя высоко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И добираться домой нелегко,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Пользуйся лифтом, но только учти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В лифт с незнакомыми – не заходи!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Могут обидеть тебя, напугать…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Можешь серьёзно, мой друг, пострадать…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Будь осторожней, всегда берегись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И с незнакомцами в лифт не садись!</a:t>
            </a:r>
          </a:p>
          <a:p>
            <a:pPr>
              <a:spcBef>
                <a:spcPct val="50000"/>
              </a:spcBef>
              <a:defRPr/>
            </a:pPr>
            <a:endParaRPr 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404664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1927028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25538"/>
            <a:ext cx="3499591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140200" y="1125538"/>
            <a:ext cx="424815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Если телефон звонит,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Кто-то в трубку говорит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: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И куда же я попал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Номер я какой набрал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Как тебя зовут, малыш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Дома с кем сейчас сидишь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?-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Ничего не отвечай, 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Просто маму подзывай!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	Если взрослых дома нет,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	Не веди ни с кем бесед,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	«До свидания!» - скажи,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	Быстро трубку положи!</a:t>
            </a:r>
          </a:p>
          <a:p>
            <a:pPr>
              <a:spcBef>
                <a:spcPct val="50000"/>
              </a:spcBef>
              <a:defRPr/>
            </a:pPr>
            <a:endParaRPr 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672" y="404664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3300"/>
                </a:solidFill>
                <a:latin typeface="+mj-lt"/>
              </a:rPr>
              <a:t>Когда  ты  дома  один</a:t>
            </a:r>
          </a:p>
        </p:txBody>
      </p:sp>
    </p:spTree>
    <p:extLst>
      <p:ext uri="{BB962C8B-B14F-4D97-AF65-F5344CB8AC3E}">
        <p14:creationId xmlns:p14="http://schemas.microsoft.com/office/powerpoint/2010/main" val="3602261367"/>
      </p:ext>
    </p:extLst>
  </p:cSld>
  <p:clrMapOvr>
    <a:masterClrMapping/>
  </p:clrMapOvr>
</p:sld>
</file>

<file path=ppt/theme/theme1.xml><?xml version="1.0" encoding="utf-8"?>
<a:theme xmlns:a="http://schemas.openxmlformats.org/drawingml/2006/main" name="Фокина Л. П. Шаблон школь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Фокина Л. П. Шаблон школьный</Template>
  <TotalTime>330</TotalTime>
  <Words>1109</Words>
  <Application>Microsoft Office PowerPoint</Application>
  <PresentationFormat>Экран (4:3)</PresentationFormat>
  <Paragraphs>122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Monotype Corsiva</vt:lpstr>
      <vt:lpstr>Wingdings</vt:lpstr>
      <vt:lpstr>Фокина Л. П. Шаблон школьный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безопасности  при обращении с животными</vt:lpstr>
      <vt:lpstr>Правила безопасности  при обращении с животными</vt:lpstr>
      <vt:lpstr>Правила обращения  с колющими и режущими  предметами</vt:lpstr>
      <vt:lpstr>Правила поведения  с взрывоопасными предметами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Интернет-ресурсы: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Секретарь школа №21</cp:lastModifiedBy>
  <cp:revision>31</cp:revision>
  <dcterms:created xsi:type="dcterms:W3CDTF">2017-10-21T09:06:40Z</dcterms:created>
  <dcterms:modified xsi:type="dcterms:W3CDTF">2023-10-26T08:27:38Z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772821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